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7" r:id="rId13"/>
    <p:sldId id="283" r:id="rId14"/>
    <p:sldId id="284" r:id="rId15"/>
    <p:sldId id="285" r:id="rId16"/>
    <p:sldId id="286" r:id="rId1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>
        <p:scale>
          <a:sx n="50" d="100"/>
          <a:sy n="50" d="100"/>
        </p:scale>
        <p:origin x="-1902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4;&#1083;&#1077;&#1075;\Desktop\&#1050;&#1048;&#1031;&#1042;&#1057;&#1068;&#1050;&#1040;%20&#1054;&#1041;&#1051;&#1040;&#1057;&#1058;&#1068;\&#1053;&#1072;&#1089;&#1077;&#1083;&#1077;&#1075;&#1085;&#1085;&#1085;&#1103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4;&#1083;&#1077;&#1075;\Desktop\&#1050;&#1048;&#1031;&#1042;&#1057;&#1068;&#1050;&#1040;%20&#1054;&#1041;&#1051;&#1040;&#1057;&#1058;&#1068;\&#1053;&#1072;&#1089;&#1077;&#1083;&#1077;&#1075;&#1085;&#1085;&#1085;&#1103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4;&#1083;&#1077;&#1075;\Desktop\&#1050;&#1048;&#1031;&#1042;&#1057;&#1068;&#1050;&#1040;%20&#1054;&#1041;&#1051;&#1040;&#1057;&#1058;&#1068;\&#1053;&#1072;&#1089;&#1077;&#1083;&#1077;&#1075;&#1085;&#1085;&#1085;&#1103;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1"/>
          <c:order val="0"/>
          <c:tx>
            <c:strRef>
              <c:f>Аркуш1!$C$1</c:f>
              <c:strCache>
                <c:ptCount val="1"/>
                <c:pt idx="0">
                  <c:v>Коефіцієнт народжуваності</c:v>
                </c:pt>
              </c:strCache>
            </c:strRef>
          </c:tx>
          <c:cat>
            <c:numRef>
              <c:f>Аркуш1!$B$2:$B$10</c:f>
              <c:numCache>
                <c:formatCode>General</c:formatCode>
                <c:ptCount val="9"/>
                <c:pt idx="0">
                  <c:v>1950</c:v>
                </c:pt>
                <c:pt idx="1">
                  <c:v>1960</c:v>
                </c:pt>
                <c:pt idx="2">
                  <c:v>1970</c:v>
                </c:pt>
                <c:pt idx="3">
                  <c:v>1990</c:v>
                </c:pt>
                <c:pt idx="4">
                  <c:v>2000</c:v>
                </c:pt>
                <c:pt idx="5">
                  <c:v>2010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</c:numCache>
            </c:numRef>
          </c:cat>
          <c:val>
            <c:numRef>
              <c:f>Аркуш1!$C$2:$C$10</c:f>
              <c:numCache>
                <c:formatCode>General</c:formatCode>
                <c:ptCount val="9"/>
                <c:pt idx="0">
                  <c:v>20.399999999999999</c:v>
                </c:pt>
                <c:pt idx="1">
                  <c:v>18.3</c:v>
                </c:pt>
                <c:pt idx="2">
                  <c:v>15.6</c:v>
                </c:pt>
                <c:pt idx="3">
                  <c:v>12.3</c:v>
                </c:pt>
                <c:pt idx="4">
                  <c:v>7.3</c:v>
                </c:pt>
                <c:pt idx="5">
                  <c:v>11.5</c:v>
                </c:pt>
                <c:pt idx="6">
                  <c:v>12.1</c:v>
                </c:pt>
                <c:pt idx="7">
                  <c:v>11.7</c:v>
                </c:pt>
                <c:pt idx="8">
                  <c:v>11</c:v>
                </c:pt>
              </c:numCache>
            </c:numRef>
          </c:val>
        </c:ser>
        <c:ser>
          <c:idx val="2"/>
          <c:order val="1"/>
          <c:tx>
            <c:strRef>
              <c:f>Аркуш1!$D$1</c:f>
              <c:strCache>
                <c:ptCount val="1"/>
                <c:pt idx="0">
                  <c:v>Коефіцієнт смертності</c:v>
                </c:pt>
              </c:strCache>
            </c:strRef>
          </c:tx>
          <c:cat>
            <c:numRef>
              <c:f>Аркуш1!$B$2:$B$10</c:f>
              <c:numCache>
                <c:formatCode>General</c:formatCode>
                <c:ptCount val="9"/>
                <c:pt idx="0">
                  <c:v>1950</c:v>
                </c:pt>
                <c:pt idx="1">
                  <c:v>1960</c:v>
                </c:pt>
                <c:pt idx="2">
                  <c:v>1970</c:v>
                </c:pt>
                <c:pt idx="3">
                  <c:v>1990</c:v>
                </c:pt>
                <c:pt idx="4">
                  <c:v>2000</c:v>
                </c:pt>
                <c:pt idx="5">
                  <c:v>2010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</c:numCache>
            </c:numRef>
          </c:cat>
          <c:val>
            <c:numRef>
              <c:f>Аркуш1!$D$2:$D$10</c:f>
              <c:numCache>
                <c:formatCode>General</c:formatCode>
                <c:ptCount val="9"/>
                <c:pt idx="0">
                  <c:v>7.7</c:v>
                </c:pt>
                <c:pt idx="1">
                  <c:v>7</c:v>
                </c:pt>
                <c:pt idx="2">
                  <c:v>8.8000000000000007</c:v>
                </c:pt>
                <c:pt idx="3">
                  <c:v>13</c:v>
                </c:pt>
                <c:pt idx="4">
                  <c:v>16.2</c:v>
                </c:pt>
                <c:pt idx="5">
                  <c:v>16.5</c:v>
                </c:pt>
                <c:pt idx="6">
                  <c:v>16.399999999999999</c:v>
                </c:pt>
                <c:pt idx="7">
                  <c:v>16.399999999999999</c:v>
                </c:pt>
                <c:pt idx="8">
                  <c:v>16.3</c:v>
                </c:pt>
              </c:numCache>
            </c:numRef>
          </c:val>
        </c:ser>
        <c:ser>
          <c:idx val="3"/>
          <c:order val="2"/>
          <c:tx>
            <c:strRef>
              <c:f>Аркуш1!$E$1</c:f>
              <c:strCache>
                <c:ptCount val="1"/>
                <c:pt idx="0">
                  <c:v>Природний приріст</c:v>
                </c:pt>
              </c:strCache>
            </c:strRef>
          </c:tx>
          <c:dLbls>
            <c:txPr>
              <a:bodyPr/>
              <a:lstStyle/>
              <a:p>
                <a:pPr>
                  <a:defRPr sz="140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Аркуш1!$B$2:$B$10</c:f>
              <c:numCache>
                <c:formatCode>General</c:formatCode>
                <c:ptCount val="9"/>
                <c:pt idx="0">
                  <c:v>1950</c:v>
                </c:pt>
                <c:pt idx="1">
                  <c:v>1960</c:v>
                </c:pt>
                <c:pt idx="2">
                  <c:v>1970</c:v>
                </c:pt>
                <c:pt idx="3">
                  <c:v>1990</c:v>
                </c:pt>
                <c:pt idx="4">
                  <c:v>2000</c:v>
                </c:pt>
                <c:pt idx="5">
                  <c:v>2010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</c:numCache>
            </c:numRef>
          </c:cat>
          <c:val>
            <c:numRef>
              <c:f>Аркуш1!$E$2:$E$10</c:f>
              <c:numCache>
                <c:formatCode>General</c:formatCode>
                <c:ptCount val="9"/>
                <c:pt idx="0">
                  <c:v>12.7</c:v>
                </c:pt>
                <c:pt idx="1">
                  <c:v>11.3</c:v>
                </c:pt>
                <c:pt idx="2">
                  <c:v>9.4</c:v>
                </c:pt>
                <c:pt idx="3">
                  <c:v>-0.70000000000000007</c:v>
                </c:pt>
                <c:pt idx="4">
                  <c:v>-8.9</c:v>
                </c:pt>
                <c:pt idx="5">
                  <c:v>-5</c:v>
                </c:pt>
                <c:pt idx="6">
                  <c:v>-4.3</c:v>
                </c:pt>
                <c:pt idx="7">
                  <c:v>-4.7</c:v>
                </c:pt>
                <c:pt idx="8">
                  <c:v>-5.3</c:v>
                </c:pt>
              </c:numCache>
            </c:numRef>
          </c:val>
        </c:ser>
        <c:dLbls/>
        <c:axId val="89973888"/>
        <c:axId val="89975424"/>
      </c:barChart>
      <c:catAx>
        <c:axId val="899738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20" baseline="0">
                <a:latin typeface="Times New Roman" pitchFamily="18" charset="0"/>
              </a:defRPr>
            </a:pPr>
            <a:endParaRPr lang="ru-RU"/>
          </a:p>
        </c:txPr>
        <c:crossAx val="89975424"/>
        <c:crosses val="autoZero"/>
        <c:auto val="1"/>
        <c:lblAlgn val="ctr"/>
        <c:lblOffset val="100"/>
      </c:catAx>
      <c:valAx>
        <c:axId val="8997542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aseline="0">
                <a:latin typeface="Times New Roman" pitchFamily="18" charset="0"/>
              </a:defRPr>
            </a:pPr>
            <a:endParaRPr lang="ru-RU"/>
          </a:p>
        </c:txPr>
        <c:crossAx val="8997388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pieChart>
        <c:varyColors val="1"/>
        <c:ser>
          <c:idx val="0"/>
          <c:order val="0"/>
          <c:dLbls>
            <c:dLbl>
              <c:idx val="2"/>
              <c:layout>
                <c:manualLayout>
                  <c:x val="-7.2194444444444464E-2"/>
                  <c:y val="-2.7631233595800539E-2"/>
                </c:manualLayout>
              </c:layout>
              <c:showVal val="1"/>
            </c:dLbl>
            <c:dLbl>
              <c:idx val="3"/>
              <c:layout>
                <c:manualLayout>
                  <c:x val="-1.557655293088364E-2"/>
                  <c:y val="-2.7083333333333341E-2"/>
                </c:manualLayout>
              </c:layout>
              <c:showVal val="1"/>
            </c:dLbl>
            <c:dLbl>
              <c:idx val="4"/>
              <c:layout>
                <c:manualLayout>
                  <c:x val="4.1702318460192477E-2"/>
                  <c:y val="-2.6888670166229232E-2"/>
                </c:manualLayout>
              </c:layout>
              <c:showVal val="1"/>
            </c:dLbl>
            <c:dLbl>
              <c:idx val="5"/>
              <c:layout>
                <c:manualLayout>
                  <c:x val="0.10552919947506562"/>
                  <c:y val="-3.3635899679206778E-3"/>
                </c:manualLayout>
              </c:layout>
              <c:showVal val="1"/>
            </c:dLbl>
            <c:txPr>
              <a:bodyPr/>
              <a:lstStyle/>
              <a:p>
                <a:pPr>
                  <a:defRPr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Аркуш2!$B$4:$B$9</c:f>
              <c:strCache>
                <c:ptCount val="6"/>
                <c:pt idx="0">
                  <c:v>Українці</c:v>
                </c:pt>
                <c:pt idx="1">
                  <c:v>Росіяни</c:v>
                </c:pt>
                <c:pt idx="2">
                  <c:v>Білоруси</c:v>
                </c:pt>
                <c:pt idx="3">
                  <c:v>Поляки</c:v>
                </c:pt>
                <c:pt idx="4">
                  <c:v>Вірмени</c:v>
                </c:pt>
                <c:pt idx="5">
                  <c:v>Інші</c:v>
                </c:pt>
              </c:strCache>
            </c:strRef>
          </c:cat>
          <c:val>
            <c:numRef>
              <c:f>Аркуш2!$C$4:$C$9</c:f>
              <c:numCache>
                <c:formatCode>0.0</c:formatCode>
                <c:ptCount val="6"/>
                <c:pt idx="0" formatCode="General">
                  <c:v>92.52</c:v>
                </c:pt>
                <c:pt idx="1">
                  <c:v>6</c:v>
                </c:pt>
                <c:pt idx="2" formatCode="General">
                  <c:v>0.48000000000000004</c:v>
                </c:pt>
                <c:pt idx="3" formatCode="General">
                  <c:v>0.16</c:v>
                </c:pt>
                <c:pt idx="4" formatCode="General">
                  <c:v>0.13</c:v>
                </c:pt>
                <c:pt idx="5" formatCode="General">
                  <c:v>0.71000000000000008</c:v>
                </c:pt>
              </c:numCache>
            </c:numRef>
          </c:val>
        </c:ser>
        <c:dLbls/>
        <c:firstSliceAng val="0"/>
      </c:pieChart>
    </c:plotArea>
    <c:legend>
      <c:legendPos val="r"/>
      <c:layout/>
      <c:txPr>
        <a:bodyPr/>
        <a:lstStyle/>
        <a:p>
          <a:pPr>
            <a:defRPr baseline="0">
              <a:latin typeface="Times New Roman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pieChart>
        <c:varyColors val="1"/>
        <c:ser>
          <c:idx val="0"/>
          <c:order val="0"/>
          <c:dLbls>
            <c:dLbl>
              <c:idx val="2"/>
              <c:layout>
                <c:manualLayout>
                  <c:x val="2.5784776902887139E-2"/>
                  <c:y val="1.0416666666666666E-2"/>
                </c:manualLayout>
              </c:layout>
              <c:showVal val="1"/>
            </c:dLbl>
            <c:txPr>
              <a:bodyPr/>
              <a:lstStyle/>
              <a:p>
                <a:pPr>
                  <a:defRPr sz="120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Аркуш3!$C$5:$C$7</c:f>
              <c:strCache>
                <c:ptCount val="3"/>
                <c:pt idx="0">
                  <c:v>Українська</c:v>
                </c:pt>
                <c:pt idx="1">
                  <c:v>Російська</c:v>
                </c:pt>
                <c:pt idx="2">
                  <c:v>Інші</c:v>
                </c:pt>
              </c:strCache>
            </c:strRef>
          </c:cat>
          <c:val>
            <c:numRef>
              <c:f>Аркуш3!$D$5:$D$7</c:f>
              <c:numCache>
                <c:formatCode>General</c:formatCode>
                <c:ptCount val="3"/>
                <c:pt idx="0">
                  <c:v>92.3</c:v>
                </c:pt>
                <c:pt idx="1">
                  <c:v>7.2</c:v>
                </c:pt>
                <c:pt idx="2">
                  <c:v>0.5</c:v>
                </c:pt>
              </c:numCache>
            </c:numRef>
          </c:val>
        </c:ser>
        <c:dLbls/>
        <c:firstSliceAng val="0"/>
      </c:pieChart>
    </c:plotArea>
    <c:legend>
      <c:legendPos val="r"/>
      <c:layout>
        <c:manualLayout>
          <c:xMode val="edge"/>
          <c:yMode val="edge"/>
          <c:x val="0.68309426946631679"/>
          <c:y val="0.3577052347623213"/>
          <c:w val="0.20579461942257221"/>
          <c:h val="0.26607064741907266"/>
        </c:manualLayout>
      </c:layout>
      <c:txPr>
        <a:bodyPr/>
        <a:lstStyle/>
        <a:p>
          <a:pPr>
            <a:defRPr sz="1200" baseline="0">
              <a:latin typeface="Times New Roman" pitchFamily="18" charset="0"/>
            </a:defRPr>
          </a:pPr>
          <a:endParaRPr lang="ru-RU"/>
        </a:p>
      </c:txPr>
    </c:legend>
    <c:plotVisOnly val="1"/>
    <c:dispBlanksAs val="zero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dPt>
            <c:idx val="1"/>
            <c:spPr>
              <a:solidFill>
                <a:schemeClr val="accent2"/>
              </a:solidFill>
              <a:ln>
                <a:solidFill>
                  <a:schemeClr val="accent2"/>
                </a:solidFill>
              </a:ln>
            </c:spPr>
          </c:dPt>
          <c:dPt>
            <c:idx val="2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40000"/>
                    <a:lumOff val="60000"/>
                  </a:schemeClr>
                </a:solidFill>
              </a:ln>
            </c:spPr>
          </c:dPt>
          <c:dPt>
            <c:idx val="3"/>
            <c:spPr>
              <a:solidFill>
                <a:srgbClr val="00B050"/>
              </a:solidFill>
            </c:spPr>
          </c:dPt>
          <c:dPt>
            <c:idx val="4"/>
            <c:spPr>
              <a:solidFill>
                <a:srgbClr val="FFFF00"/>
              </a:solidFill>
            </c:spPr>
          </c:dPt>
          <c:dPt>
            <c:idx val="5"/>
            <c:spPr>
              <a:solidFill>
                <a:srgbClr val="FF0000"/>
              </a:solidFill>
            </c:spPr>
          </c:dPt>
          <c:dLbls>
            <c:txPr>
              <a:bodyPr/>
              <a:lstStyle/>
              <a:p>
                <a:pPr>
                  <a:defRPr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Аркуш4!$B$4:$B$9</c:f>
              <c:strCache>
                <c:ptCount val="6"/>
                <c:pt idx="0">
                  <c:v>Клубні установи</c:v>
                </c:pt>
                <c:pt idx="1">
                  <c:v>Бібліотеки</c:v>
                </c:pt>
                <c:pt idx="2">
                  <c:v>Театри</c:v>
                </c:pt>
                <c:pt idx="3">
                  <c:v>Музеї</c:v>
                </c:pt>
                <c:pt idx="4">
                  <c:v>Лікарняні заклади </c:v>
                </c:pt>
                <c:pt idx="5">
                  <c:v>Амбулаторно-поліклінічні заклади</c:v>
                </c:pt>
              </c:strCache>
            </c:strRef>
          </c:cat>
          <c:val>
            <c:numRef>
              <c:f>Аркуш4!$C$4:$C$9</c:f>
              <c:numCache>
                <c:formatCode>General</c:formatCode>
                <c:ptCount val="6"/>
                <c:pt idx="0">
                  <c:v>845</c:v>
                </c:pt>
                <c:pt idx="1">
                  <c:v>887</c:v>
                </c:pt>
                <c:pt idx="2">
                  <c:v>3</c:v>
                </c:pt>
                <c:pt idx="3">
                  <c:v>23</c:v>
                </c:pt>
                <c:pt idx="4">
                  <c:v>73</c:v>
                </c:pt>
                <c:pt idx="5">
                  <c:v>520</c:v>
                </c:pt>
              </c:numCache>
            </c:numRef>
          </c:val>
        </c:ser>
        <c:dLbls/>
        <c:axId val="162964992"/>
        <c:axId val="162966528"/>
      </c:barChart>
      <c:catAx>
        <c:axId val="162964992"/>
        <c:scaling>
          <c:orientation val="minMax"/>
        </c:scaling>
        <c:axPos val="b"/>
        <c:tickLblPos val="nextTo"/>
        <c:txPr>
          <a:bodyPr/>
          <a:lstStyle/>
          <a:p>
            <a:pPr>
              <a:defRPr b="1" i="0" baseline="0">
                <a:latin typeface="Times New Roman" pitchFamily="18" charset="0"/>
              </a:defRPr>
            </a:pPr>
            <a:endParaRPr lang="ru-RU"/>
          </a:p>
        </c:txPr>
        <c:crossAx val="162966528"/>
        <c:crosses val="autoZero"/>
        <c:auto val="1"/>
        <c:lblAlgn val="ctr"/>
        <c:lblOffset val="100"/>
      </c:catAx>
      <c:valAx>
        <c:axId val="162966528"/>
        <c:scaling>
          <c:orientation val="minMax"/>
        </c:scaling>
        <c:axPos val="l"/>
        <c:majorGridlines/>
        <c:numFmt formatCode="General" sourceLinked="1"/>
        <c:tickLblPos val="nextTo"/>
        <c:crossAx val="162964992"/>
        <c:crosses val="autoZero"/>
        <c:crossBetween val="between"/>
      </c:valAx>
    </c:plotArea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83A150-F632-4A7C-8898-3BCA20BA0BD4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68FB99-04F0-4FEE-8786-5E9866765D7F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732918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pPr/>
              <a:t>11.05.2020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00"/>
            </a:gs>
            <a:gs pos="68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4891" y="1844824"/>
            <a:ext cx="7772400" cy="1470025"/>
          </a:xfrm>
        </p:spPr>
        <p:txBody>
          <a:bodyPr/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ГЕОГРАФІЯ </a:t>
            </a:r>
            <a:br>
              <a:rPr lang="uk-UA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КИЇВСЬКОЇ ОБЛАСТІ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7684" y="3645024"/>
            <a:ext cx="2088232" cy="2225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645024"/>
            <a:ext cx="3293243" cy="2195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1331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Господарство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(третинний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сектор)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95536" y="1988840"/>
            <a:ext cx="3106688" cy="3268960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4500" dirty="0" smtClean="0">
                <a:latin typeface="Times New Roman" pitchFamily="18" charset="0"/>
                <a:cs typeface="Times New Roman" pitchFamily="18" charset="0"/>
              </a:rPr>
              <a:t>Розвинуті усі види </a:t>
            </a:r>
            <a:r>
              <a:rPr lang="uk-UA" sz="4500" b="1" dirty="0" smtClean="0">
                <a:latin typeface="Times New Roman" pitchFamily="18" charset="0"/>
                <a:cs typeface="Times New Roman" pitchFamily="18" charset="0"/>
              </a:rPr>
              <a:t>транспорту,</a:t>
            </a:r>
            <a:r>
              <a:rPr lang="uk-UA" sz="4500" dirty="0" smtClean="0">
                <a:latin typeface="Times New Roman" pitchFamily="18" charset="0"/>
                <a:cs typeface="Times New Roman" pitchFamily="18" charset="0"/>
              </a:rPr>
              <a:t> крім морського. </a:t>
            </a:r>
          </a:p>
          <a:p>
            <a:pPr marL="0" indent="0" algn="just">
              <a:buNone/>
            </a:pPr>
            <a:r>
              <a:rPr lang="uk-UA" sz="4500" dirty="0" smtClean="0">
                <a:latin typeface="Times New Roman" pitchFamily="18" charset="0"/>
                <a:cs typeface="Times New Roman" pitchFamily="18" charset="0"/>
              </a:rPr>
              <a:t>     Найбільші залізничні вузли – Фастів, Миронівка. </a:t>
            </a:r>
          </a:p>
          <a:p>
            <a:pPr marL="0" indent="0" algn="just">
              <a:buNone/>
            </a:pPr>
            <a:r>
              <a:rPr lang="uk-UA" sz="4500" dirty="0" smtClean="0">
                <a:latin typeface="Times New Roman" pitchFamily="18" charset="0"/>
                <a:cs typeface="Times New Roman" pitchFamily="18" charset="0"/>
              </a:rPr>
              <a:t>    Судноплавство </a:t>
            </a:r>
            <a:r>
              <a:rPr lang="uk-UA" sz="4500" dirty="0">
                <a:latin typeface="Times New Roman" pitchFamily="18" charset="0"/>
                <a:cs typeface="Times New Roman" pitchFamily="18" charset="0"/>
              </a:rPr>
              <a:t>є можливим на Дніпрі, Десні та Прип'яті. </a:t>
            </a:r>
            <a:endParaRPr lang="uk-UA" sz="45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sz="4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500" dirty="0" smtClean="0">
                <a:latin typeface="Times New Roman" pitchFamily="18" charset="0"/>
                <a:cs typeface="Times New Roman" pitchFamily="18" charset="0"/>
              </a:rPr>
              <a:t>   В </a:t>
            </a:r>
            <a:r>
              <a:rPr lang="uk-UA" sz="4500" dirty="0">
                <a:latin typeface="Times New Roman" pitchFamily="18" charset="0"/>
                <a:cs typeface="Times New Roman" pitchFamily="18" charset="0"/>
              </a:rPr>
              <a:t>області є державний міжнародний аеропорт </a:t>
            </a:r>
            <a:r>
              <a:rPr lang="uk-UA" sz="4500" dirty="0" smtClean="0">
                <a:latin typeface="Times New Roman" pitchFamily="18" charset="0"/>
                <a:cs typeface="Times New Roman" pitchFamily="18" charset="0"/>
              </a:rPr>
              <a:t>«Бориспіль». </a:t>
            </a:r>
          </a:p>
          <a:p>
            <a:pPr marL="0" indent="0" algn="just">
              <a:buNone/>
            </a:pPr>
            <a:r>
              <a:rPr lang="uk-UA" sz="4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500" dirty="0" smtClean="0">
                <a:latin typeface="Times New Roman" pitchFamily="18" charset="0"/>
                <a:cs typeface="Times New Roman" pitchFamily="18" charset="0"/>
              </a:rPr>
              <a:t>   Проходять </a:t>
            </a:r>
            <a:r>
              <a:rPr lang="uk-UA" sz="4500" dirty="0">
                <a:latin typeface="Times New Roman" pitchFamily="18" charset="0"/>
                <a:cs typeface="Times New Roman" pitchFamily="18" charset="0"/>
              </a:rPr>
              <a:t>траси газопроводів </a:t>
            </a:r>
            <a:r>
              <a:rPr lang="uk-UA" sz="4500" dirty="0" err="1">
                <a:latin typeface="Times New Roman" pitchFamily="18" charset="0"/>
                <a:cs typeface="Times New Roman" pitchFamily="18" charset="0"/>
              </a:rPr>
              <a:t>Уренгой-Помари-Ужгород</a:t>
            </a:r>
            <a:r>
              <a:rPr lang="uk-UA" sz="4500" dirty="0">
                <a:latin typeface="Times New Roman" pitchFamily="18" charset="0"/>
                <a:cs typeface="Times New Roman" pitchFamily="18" charset="0"/>
              </a:rPr>
              <a:t>, Шебелинка-Полтава-Київ, паливні трубопроводи (бензин, дизпаливо</a:t>
            </a:r>
            <a:r>
              <a:rPr lang="uk-UA" sz="45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uk-UA" sz="4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500" dirty="0" smtClean="0">
                <a:latin typeface="Times New Roman" pitchFamily="18" charset="0"/>
                <a:cs typeface="Times New Roman" pitchFamily="18" charset="0"/>
              </a:rPr>
              <a:t>   Територією Київщини проходять третій та дев’ятий європейські транспортні коридори. </a:t>
            </a:r>
            <a:endParaRPr lang="uk-UA" sz="4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2783" y="1340768"/>
            <a:ext cx="2447055" cy="1630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3940206" y="2970883"/>
            <a:ext cx="187220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Станція Фастів</a:t>
            </a:r>
            <a:endParaRPr lang="uk-UA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1433"/>
          <a:stretch/>
        </p:blipFill>
        <p:spPr bwMode="auto">
          <a:xfrm>
            <a:off x="6300192" y="1340768"/>
            <a:ext cx="2386608" cy="1630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кутник 6"/>
          <p:cNvSpPr/>
          <p:nvPr/>
        </p:nvSpPr>
        <p:spPr>
          <a:xfrm>
            <a:off x="6300192" y="2970883"/>
            <a:ext cx="238660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Станція Миронівка</a:t>
            </a:r>
            <a:endParaRPr lang="uk-UA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77322" y="3928447"/>
            <a:ext cx="2447055" cy="1379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кутник 8"/>
          <p:cNvSpPr/>
          <p:nvPr/>
        </p:nvSpPr>
        <p:spPr>
          <a:xfrm>
            <a:off x="6037514" y="5329386"/>
            <a:ext cx="2911963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Аеропорт «Бориспіль»</a:t>
            </a:r>
            <a:endParaRPr lang="uk-UA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4127"/>
          <a:stretch/>
        </p:blipFill>
        <p:spPr bwMode="auto">
          <a:xfrm>
            <a:off x="3637975" y="3452813"/>
            <a:ext cx="2476670" cy="258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кутник 10"/>
          <p:cNvSpPr/>
          <p:nvPr/>
        </p:nvSpPr>
        <p:spPr>
          <a:xfrm>
            <a:off x="3459696" y="6179419"/>
            <a:ext cx="2911963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Європейські транспортні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коридори</a:t>
            </a:r>
            <a:endParaRPr lang="uk-UA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12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945" y="6089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Господарство (третинний сектор)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77735" y="1064568"/>
            <a:ext cx="3240360" cy="309634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У Київській області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діє 766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дошкільних навчальних закладів, 712 загальноосвітніх шкіл, 27 професійно-технічних навчальних закладів,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5 вищих навчальних заклади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III-IV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рівнів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акредитації, 16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вищих навчальних закладів І-ІІ рівня акредитації.</a:t>
            </a:r>
          </a:p>
        </p:txBody>
      </p:sp>
      <p:sp>
        <p:nvSpPr>
          <p:cNvPr id="4" name="Прямокутник 3"/>
          <p:cNvSpPr/>
          <p:nvPr/>
        </p:nvSpPr>
        <p:spPr>
          <a:xfrm>
            <a:off x="5645936" y="2977526"/>
            <a:ext cx="4032448" cy="82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Університет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державної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фіскальної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служби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Ірпінь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5776" y="1241642"/>
            <a:ext cx="2312769" cy="1526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7" y="1268760"/>
            <a:ext cx="2617231" cy="1472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кутник 6"/>
          <p:cNvSpPr/>
          <p:nvPr/>
        </p:nvSpPr>
        <p:spPr>
          <a:xfrm>
            <a:off x="2871509" y="3013006"/>
            <a:ext cx="4032448" cy="82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Білоцерківський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національний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аграрний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університет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Біла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Церква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0087" y="4027485"/>
            <a:ext cx="2571032" cy="1928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кутник 8"/>
          <p:cNvSpPr/>
          <p:nvPr/>
        </p:nvSpPr>
        <p:spPr>
          <a:xfrm>
            <a:off x="2904105" y="5966900"/>
            <a:ext cx="4032448" cy="56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Український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гуманітарний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інститут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(м. Буча)</a:t>
            </a:r>
          </a:p>
        </p:txBody>
      </p:sp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5335" y="4027485"/>
            <a:ext cx="25336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кутник 10"/>
          <p:cNvSpPr/>
          <p:nvPr/>
        </p:nvSpPr>
        <p:spPr>
          <a:xfrm>
            <a:off x="5645936" y="5868444"/>
            <a:ext cx="4032448" cy="82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Білоцерківський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інститут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економіки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управління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ВНЗ “</a:t>
            </a:r>
            <a:r>
              <a:rPr lang="ru-RU" sz="1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ВМУРоЛ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Українаˮ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39267"/>
            <a:ext cx="2652585" cy="198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кутник 12"/>
          <p:cNvSpPr/>
          <p:nvPr/>
        </p:nvSpPr>
        <p:spPr>
          <a:xfrm>
            <a:off x="-43565" y="6119300"/>
            <a:ext cx="403244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Переяслав-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Хмельницький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державний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педагогічний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університет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імені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Григорія</a:t>
            </a:r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Сковороди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381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Господарство (третинний сектор)</a:t>
            </a:r>
            <a:endParaRPr lang="uk-UA" dirty="0"/>
          </a:p>
        </p:txBody>
      </p:sp>
      <p:graphicFrame>
        <p:nvGraphicFramePr>
          <p:cNvPr id="4" name="Таблиця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90614447"/>
              </p:ext>
            </p:extLst>
          </p:nvPr>
        </p:nvGraphicFramePr>
        <p:xfrm>
          <a:off x="251519" y="836712"/>
          <a:ext cx="8640960" cy="5856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2880320"/>
                <a:gridCol w="2880320"/>
              </a:tblGrid>
              <a:tr h="836664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МЕРЕЖА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КІЛЬКІСТЬ СУПЕРМАРКЕТІВ</a:t>
                      </a:r>
                      <a:endParaRPr lang="uk-UA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КІЛЬКІСТЬ НАСЕЛЕНИХ</a:t>
                      </a:r>
                      <a:r>
                        <a:rPr lang="uk-UA" baseline="0" dirty="0" smtClean="0"/>
                        <a:t> ПУНКТІВ</a:t>
                      </a:r>
                      <a:endParaRPr lang="uk-UA" dirty="0"/>
                    </a:p>
                  </a:txBody>
                  <a:tcPr anchor="ctr"/>
                </a:tc>
              </a:tr>
              <a:tr h="836664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uk-UA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uk-UA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36664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  <a:endParaRPr lang="uk-UA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uk-UA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36664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uk-UA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36664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uk-UA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uk-UA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36664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uk-UA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uk-UA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36664"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uk-UA" sz="4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с. </a:t>
                      </a:r>
                      <a:r>
                        <a:rPr lang="uk-UA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Петропавлівська</a:t>
                      </a:r>
                      <a:r>
                        <a:rPr lang="uk-UA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/>
                      <a:r>
                        <a:rPr lang="uk-UA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Борщагівка</a:t>
                      </a:r>
                      <a:endParaRPr lang="uk-UA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86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6405" b="28652"/>
          <a:stretch/>
        </p:blipFill>
        <p:spPr bwMode="auto">
          <a:xfrm>
            <a:off x="611560" y="1728719"/>
            <a:ext cx="2232248" cy="692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AutoShape 4" descr="Результат пошуку зображень за запитом &quot;еко маркет&quot;"/>
          <p:cNvSpPr>
            <a:spLocks noChangeAspect="1" noChangeArrowheads="1"/>
          </p:cNvSpPr>
          <p:nvPr/>
        </p:nvSpPr>
        <p:spPr bwMode="auto">
          <a:xfrm>
            <a:off x="155575" y="-661988"/>
            <a:ext cx="1438275" cy="13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0274" y="3429000"/>
            <a:ext cx="71913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6269" y="2533663"/>
            <a:ext cx="827149" cy="827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746" y="4282432"/>
            <a:ext cx="1872208" cy="60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229" y="5157192"/>
            <a:ext cx="1655242" cy="548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81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229" y="6021288"/>
            <a:ext cx="1655242" cy="515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98331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Господарство (третинний сектор)</a:t>
            </a:r>
            <a:endParaRPr lang="uk-UA" dirty="0"/>
          </a:p>
        </p:txBody>
      </p:sp>
      <p:graphicFrame>
        <p:nvGraphicFramePr>
          <p:cNvPr id="4" name="Діагра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180512207"/>
              </p:ext>
            </p:extLst>
          </p:nvPr>
        </p:nvGraphicFramePr>
        <p:xfrm>
          <a:off x="611560" y="1712118"/>
          <a:ext cx="7920879" cy="4597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88813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344" y="-109339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Господарство (третинний сектор)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51520" y="1463029"/>
            <a:ext cx="3466728" cy="452596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Київщина має прекрасну оздоровчу базу, яка складається з 13 санаторіїв, пансіонатів та будинків відпочинку, численних баз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відпочин-ку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, дитячих оздоровчих таборів. У області налічується більше 100 готелів, а кількість туристів постійно зростає.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797074"/>
            <a:ext cx="4572000" cy="585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5778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Найпопулярніші туристичні об’єкти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64111"/>
            <a:ext cx="2274943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-615674" y="287627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/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Парк Київська Русь, 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с. Копачів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354506"/>
            <a:ext cx="2024162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2145953" y="287580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Гранітне оголення,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Богуслав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348721"/>
            <a:ext cx="2278219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кутник 8"/>
          <p:cNvSpPr/>
          <p:nvPr/>
        </p:nvSpPr>
        <p:spPr>
          <a:xfrm>
            <a:off x="5004048" y="286619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Дендропарк «Олександрія»,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м. Біла Церква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307" y="3933056"/>
            <a:ext cx="2287792" cy="1520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кутник 10"/>
          <p:cNvSpPr/>
          <p:nvPr/>
        </p:nvSpPr>
        <p:spPr>
          <a:xfrm>
            <a:off x="-615674" y="56095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/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Переяслав-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Хмельницький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933056"/>
            <a:ext cx="2109192" cy="1526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кутник 12"/>
          <p:cNvSpPr/>
          <p:nvPr/>
        </p:nvSpPr>
        <p:spPr>
          <a:xfrm>
            <a:off x="2127275" y="564828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/>
              <a:t>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Ландшафтний парк 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«Буки»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1798" y="3933056"/>
            <a:ext cx="2408634" cy="1536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кутник 14"/>
          <p:cNvSpPr/>
          <p:nvPr/>
        </p:nvSpPr>
        <p:spPr>
          <a:xfrm>
            <a:off x="5004048" y="564422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dirty="0"/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Музей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корупції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Межигір'я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с. Нові Петрівці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404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8" y="-1"/>
            <a:ext cx="9142462" cy="6856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827584" y="3645024"/>
            <a:ext cx="53676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ДЯКУЮ ЗА УВАГУ</a:t>
            </a:r>
            <a:endParaRPr lang="uk-UA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237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Населення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3528" y="1547791"/>
            <a:ext cx="3250704" cy="4248472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Кількість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населення на 2017 рік становить 1,7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млн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осіб (10 місце серед областей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).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Середня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щільність населення – 61,2 осіб на 1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км²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Найщільніше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заселені центральні та південні райони області. 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Рівень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урбанізації – 61,8 %.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Спостерігаються процеси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субурбанізації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рурбанізації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Сформувалася Київська моноцентрична агломерація із містами-супутниками. </a:t>
            </a:r>
          </a:p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Найбільші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міста: Біла Церква, Бориспіль, Бровари, Ірпінь, Фастів.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863132"/>
            <a:ext cx="4320480" cy="567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0100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Населення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іагра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31999753"/>
              </p:ext>
            </p:extLst>
          </p:nvPr>
        </p:nvGraphicFramePr>
        <p:xfrm>
          <a:off x="611560" y="908720"/>
          <a:ext cx="7776864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кутник 4"/>
          <p:cNvSpPr/>
          <p:nvPr/>
        </p:nvSpPr>
        <p:spPr>
          <a:xfrm>
            <a:off x="467544" y="5733256"/>
            <a:ext cx="8208912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території області спостерігається процес </a:t>
            </a:r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депопуляції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населення – скорочення кількості населення внаслідок перевищення смертності над народжуваністю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Міграційний приріст – додатній.</a:t>
            </a: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521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Населення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іагра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03557563"/>
              </p:ext>
            </p:extLst>
          </p:nvPr>
        </p:nvGraphicFramePr>
        <p:xfrm>
          <a:off x="107504" y="1556792"/>
          <a:ext cx="4176464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кутник 3"/>
          <p:cNvSpPr/>
          <p:nvPr/>
        </p:nvSpPr>
        <p:spPr>
          <a:xfrm>
            <a:off x="827584" y="4849450"/>
            <a:ext cx="201622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Національний склад населення, %</a:t>
            </a:r>
            <a:endParaRPr lang="uk-UA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іагра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15612410"/>
              </p:ext>
            </p:extLst>
          </p:nvPr>
        </p:nvGraphicFramePr>
        <p:xfrm>
          <a:off x="3923928" y="1556792"/>
          <a:ext cx="5328592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кутник 8"/>
          <p:cNvSpPr/>
          <p:nvPr/>
        </p:nvSpPr>
        <p:spPr>
          <a:xfrm>
            <a:off x="5292080" y="4849450"/>
            <a:ext cx="2016224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Рідна мова, %</a:t>
            </a:r>
            <a:endParaRPr lang="uk-UA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585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Населення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Рівень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зайнятості населення віком 15-70 років (за методологією МОП)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 2017 р. становив 58,0% і є одним із найвищих в Україні, рівень безробіття – 6,5%.</a:t>
            </a:r>
          </a:p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В структурі зайнятості в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Київській області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найбільше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було зайнято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торгівлі, побутовому обслуговуванні та ресторанному харчуванні (22,9%),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промисловості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(17,7%), на транспорті і в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зв’язку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(10,2%), в освіті та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охороні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здоровʼя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(8,2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%) та в сільському і лісовому господарстві (7,8%). 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449" y="332656"/>
            <a:ext cx="1354577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9384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Господарство (первинний сектор)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1999293"/>
            <a:ext cx="3034680" cy="319695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структрурі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с/г виробництва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переважає рослинництво. Основні галузі рослинництва: вирощування зернових, картоплі, цукрових буряків, овочів. Основні галузі тваринництва: скотарство, свинарство, птахівництво. </a:t>
            </a: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2008" y="836712"/>
            <a:ext cx="4320480" cy="567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2216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Господарство (первинний сектор)</a:t>
            </a:r>
            <a:endParaRPr lang="uk-UA" sz="28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11 підприємств Київщини здійснюють промислову розробку корисних копалин, зокрема: </a:t>
            </a:r>
          </a:p>
          <a:p>
            <a:pPr marL="0" indent="0">
              <a:buNone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ТзОВ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«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Рокитнянський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гранітний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кар'єр»;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ПАТ «Богуславський кар'єр»;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Компанія 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Strong Stone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 (с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Новосілки, Києво-Святошинський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р-ну);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ПП «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Фловекс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 (м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Біла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Церква);</a:t>
            </a:r>
          </a:p>
          <a:p>
            <a:pPr marL="0" indent="0">
              <a:buNone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ТзОВ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Екоспецпроект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 (м. Біла Церква);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ТзОВ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«КРОКУС ПРОМСЕРВІС» (м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Бровари);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ТзОВ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Шамраївське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 (с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Руда,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Сквирського р-ну);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ВАТ «Білоцерківський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гранітний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кар’єр»;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Українсько-італійське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спільне підприємство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Укрграніт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смт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Коцюбинське,);</a:t>
            </a:r>
          </a:p>
          <a:p>
            <a:pPr marL="0" indent="0">
              <a:buNone/>
            </a:pP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Кощіївський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гранітний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кар’єр (Фастівський р-н);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ЗАТ «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Гірничовидобувний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і каменеобробний комбінат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Біличі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смт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Коцюбинське).</a:t>
            </a:r>
          </a:p>
          <a:p>
            <a:pPr marL="0" indent="0">
              <a:buNone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Ведеться видобуток та розробка переважно будівельних матеріалів.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xmlns="" val="424491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5974"/>
            <a:ext cx="8229600" cy="1143000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Господарство (вторинний сектор)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67544" y="764704"/>
            <a:ext cx="3312368" cy="485740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 Провідними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галузями промисловості області є машинобудування,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метало-обробка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, харчова,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електро-енергетична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, легка, хімічна і нафтохімічна,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деревооброб-на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, целюлозно-паперова, а також виробництво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будіве-льних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матеріалів.</a:t>
            </a:r>
          </a:p>
          <a:p>
            <a:pPr marL="0" indent="0" algn="just">
              <a:buNone/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Промисловий 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комплекс базується на потужній електроенергетиці (Київські ГЕС і ГАЕС, Трипільська ТЕС), а також газі (газопроводи з Харківщини і частково з Росії) та кам`яному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вугіллі.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95400"/>
            <a:ext cx="4572000" cy="438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7234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Найвідоміші промислові підприємства</a:t>
            </a: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801" t="25297" r="6750" b="7333"/>
          <a:stretch/>
        </p:blipFill>
        <p:spPr bwMode="auto">
          <a:xfrm>
            <a:off x="251520" y="1374168"/>
            <a:ext cx="2350840" cy="1358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273" t="7944" r="27273"/>
          <a:stretch/>
        </p:blipFill>
        <p:spPr bwMode="auto">
          <a:xfrm>
            <a:off x="251520" y="1052736"/>
            <a:ext cx="952500" cy="1929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кутник 3"/>
          <p:cNvSpPr/>
          <p:nvPr/>
        </p:nvSpPr>
        <p:spPr>
          <a:xfrm>
            <a:off x="458534" y="2957036"/>
            <a:ext cx="2053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ТМ «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Яготинське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0333" y="1177398"/>
            <a:ext cx="1264648" cy="16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кутник 4"/>
          <p:cNvSpPr/>
          <p:nvPr/>
        </p:nvSpPr>
        <p:spPr>
          <a:xfrm>
            <a:off x="2676365" y="2881994"/>
            <a:ext cx="24125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Київський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картонно-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паперовий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комбінат</a:t>
            </a: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204436"/>
            <a:ext cx="260032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026" b="18333"/>
          <a:stretch/>
        </p:blipFill>
        <p:spPr bwMode="auto">
          <a:xfrm>
            <a:off x="6664250" y="1750667"/>
            <a:ext cx="2036736" cy="1357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кутник 5"/>
          <p:cNvSpPr/>
          <p:nvPr/>
        </p:nvSpPr>
        <p:spPr>
          <a:xfrm>
            <a:off x="6111500" y="3075710"/>
            <a:ext cx="2163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>
                <a:latin typeface="Times New Roman" pitchFamily="18" charset="0"/>
                <a:cs typeface="Times New Roman" pitchFamily="18" charset="0"/>
              </a:rPr>
              <a:t>БІЛОЦЕРКІВМАЗ</a:t>
            </a:r>
          </a:p>
        </p:txBody>
      </p:sp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7126" y="3939485"/>
            <a:ext cx="1684790" cy="112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кутник 12"/>
          <p:cNvSpPr/>
          <p:nvPr/>
        </p:nvSpPr>
        <p:spPr>
          <a:xfrm>
            <a:off x="4569945" y="5372901"/>
            <a:ext cx="181915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Ветропак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Україна»</a:t>
            </a: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1600" b="1" dirty="0" err="1" smtClean="0">
                <a:latin typeface="Times New Roman" pitchFamily="18" charset="0"/>
                <a:cs typeface="Times New Roman" pitchFamily="18" charset="0"/>
              </a:rPr>
              <a:t>Гостомельський</a:t>
            </a:r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uk-UA" sz="1600" b="1" dirty="0" smtClean="0">
                <a:latin typeface="Times New Roman" pitchFamily="18" charset="0"/>
                <a:cs typeface="Times New Roman" pitchFamily="18" charset="0"/>
              </a:rPr>
              <a:t>склозавод)</a:t>
            </a:r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975"/>
          <a:stretch/>
        </p:blipFill>
        <p:spPr bwMode="auto">
          <a:xfrm>
            <a:off x="2435917" y="3838809"/>
            <a:ext cx="2076782" cy="1222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кутник 14"/>
          <p:cNvSpPr/>
          <p:nvPr/>
        </p:nvSpPr>
        <p:spPr>
          <a:xfrm>
            <a:off x="2311489" y="5588345"/>
            <a:ext cx="23256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ПП «Васильківська </a:t>
            </a:r>
          </a:p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майоліка»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491" y="3810117"/>
            <a:ext cx="2428875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кутник 16"/>
          <p:cNvSpPr/>
          <p:nvPr/>
        </p:nvSpPr>
        <p:spPr>
          <a:xfrm>
            <a:off x="307364" y="5696067"/>
            <a:ext cx="17933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ПрАТ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Росава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22540" name="Picture 12" descr="http://www.klavdievo.com/images/sayt-klavdievo-fabrika-logotip%2B%2B%2B%2B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35125" y="3884736"/>
            <a:ext cx="2094986" cy="1131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кутник 6"/>
          <p:cNvSpPr/>
          <p:nvPr/>
        </p:nvSpPr>
        <p:spPr>
          <a:xfrm>
            <a:off x="6635125" y="5417696"/>
            <a:ext cx="20988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Клавдієвська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фабрика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ялинкових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прикрас</a:t>
            </a:r>
            <a:endParaRPr lang="uk-UA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760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742</Words>
  <Application>Microsoft Office PowerPoint</Application>
  <PresentationFormat>Экран (4:3)</PresentationFormat>
  <Paragraphs>115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ГЕОГРАФІЯ  КИЇВСЬКОЇ ОБЛАСТІ</vt:lpstr>
      <vt:lpstr>Населення</vt:lpstr>
      <vt:lpstr>Населення</vt:lpstr>
      <vt:lpstr>Населення</vt:lpstr>
      <vt:lpstr>Населення</vt:lpstr>
      <vt:lpstr>Господарство (первинний сектор)</vt:lpstr>
      <vt:lpstr>Господарство (первинний сектор)</vt:lpstr>
      <vt:lpstr>Господарство (вторинний сектор)</vt:lpstr>
      <vt:lpstr>Найвідоміші промислові підприємства</vt:lpstr>
      <vt:lpstr>Господарство (третинний сектор)</vt:lpstr>
      <vt:lpstr>Господарство (третинний сектор)</vt:lpstr>
      <vt:lpstr>Господарство (третинний сектор)</vt:lpstr>
      <vt:lpstr>Господарство (третинний сектор)</vt:lpstr>
      <vt:lpstr>Господарство (третинний сектор)</vt:lpstr>
      <vt:lpstr>Найпопулярніші туристичні об’єкти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ГЕОГРАФІЯ  КИЇВСЬКОЇ ОБЛАСТІ</dc:title>
  <dc:creator>Sara Yasmeen (Wipro Technologies)</dc:creator>
  <cp:lastModifiedBy>RePack by SPecialiST</cp:lastModifiedBy>
  <cp:revision>58</cp:revision>
  <dcterms:created xsi:type="dcterms:W3CDTF">2010-02-23T11:30:32Z</dcterms:created>
  <dcterms:modified xsi:type="dcterms:W3CDTF">2020-05-11T19:21:32Z</dcterms:modified>
</cp:coreProperties>
</file>